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0" r:id="rId4"/>
    <p:sldId id="266" r:id="rId5"/>
    <p:sldId id="264" r:id="rId6"/>
    <p:sldId id="262" r:id="rId7"/>
    <p:sldId id="263" r:id="rId8"/>
  </p:sldIdLst>
  <p:sldSz cx="9144000" cy="6858000" type="screen4x3"/>
  <p:notesSz cx="6743700" cy="9875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1">
          <p15:clr>
            <a:srgbClr val="A4A3A4"/>
          </p15:clr>
        </p15:guide>
        <p15:guide id="2" pos="21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95" autoAdjust="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-2028" y="-96"/>
      </p:cViewPr>
      <p:guideLst>
        <p:guide orient="horz" pos="3111"/>
        <p:guide pos="21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0"/>
    </mc:Choice>
    <mc:Fallback>
      <c:style val="20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 dirty="0"/>
              <a:t>Figure 3</a:t>
            </a:r>
            <a:r>
              <a:rPr lang="en-US" sz="1200" baseline="0" dirty="0"/>
              <a:t>: </a:t>
            </a:r>
            <a:r>
              <a:rPr lang="en-US" sz="1200" dirty="0"/>
              <a:t>Referrals 2012-2016 </a:t>
            </a:r>
          </a:p>
        </c:rich>
      </c:tx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'Referrals 2012-16'!$F$8</c:f>
              <c:strCache>
                <c:ptCount val="1"/>
                <c:pt idx="0">
                  <c:v>No. of Referrals</c:v>
                </c:pt>
              </c:strCache>
            </c:strRef>
          </c:tx>
          <c:xVal>
            <c:numRef>
              <c:f>'Referrals 2012-16'!$E$9:$E$13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xVal>
          <c:yVal>
            <c:numRef>
              <c:f>'Referrals 2012-16'!$F$9:$F$13</c:f>
              <c:numCache>
                <c:formatCode>General</c:formatCode>
                <c:ptCount val="5"/>
                <c:pt idx="0">
                  <c:v>66</c:v>
                </c:pt>
                <c:pt idx="1">
                  <c:v>121</c:v>
                </c:pt>
                <c:pt idx="2">
                  <c:v>168</c:v>
                </c:pt>
                <c:pt idx="3">
                  <c:v>270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2EB8-4032-B865-5A8E4CFA48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0029952"/>
        <c:axId val="80032128"/>
      </c:scatterChart>
      <c:valAx>
        <c:axId val="80029952"/>
        <c:scaling>
          <c:orientation val="minMax"/>
          <c:max val="2015"/>
          <c:min val="2012"/>
        </c:scaling>
        <c:delete val="0"/>
        <c:axPos val="b"/>
        <c:title>
          <c:tx>
            <c:rich>
              <a:bodyPr/>
              <a:lstStyle/>
              <a:p>
                <a:pPr algn="ctr">
                  <a:defRPr/>
                </a:pPr>
                <a:r>
                  <a:rPr lang="en-US" dirty="0"/>
                  <a:t>                                   Year</a:t>
                </a:r>
              </a:p>
              <a:p>
                <a:pPr algn="ctr">
                  <a:defRPr/>
                </a:pPr>
                <a:endParaRPr lang="en-US" dirty="0"/>
              </a:p>
            </c:rich>
          </c:tx>
          <c:layout>
            <c:manualLayout>
              <c:xMode val="edge"/>
              <c:yMode val="edge"/>
              <c:x val="0.29906311711036099"/>
              <c:y val="0.8754293650236829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80032128"/>
        <c:crosses val="autoZero"/>
        <c:crossBetween val="midCat"/>
        <c:majorUnit val="1"/>
      </c:valAx>
      <c:valAx>
        <c:axId val="80032128"/>
        <c:scaling>
          <c:orientation val="minMax"/>
          <c:max val="28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No.</a:t>
                </a:r>
                <a:r>
                  <a:rPr lang="en-US" baseline="0" dirty="0"/>
                  <a:t> Referrals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80029952"/>
        <c:crossesAt val="2011"/>
        <c:crossBetween val="midCat"/>
        <c:majorUnit val="40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7CC845-F40F-4C46-934A-5DFAC5C50BDE}" type="doc">
      <dgm:prSet loTypeId="urn:microsoft.com/office/officeart/2005/8/layout/radial6" loCatId="cycle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IE"/>
        </a:p>
      </dgm:t>
    </dgm:pt>
    <dgm:pt modelId="{D0DAA714-AB25-40B9-969C-4FCE54E69315}">
      <dgm:prSet phldrT="[Text]"/>
      <dgm:spPr/>
      <dgm:t>
        <a:bodyPr/>
        <a:lstStyle/>
        <a:p>
          <a:r>
            <a:rPr lang="en-IE" b="1" dirty="0" smtClean="0"/>
            <a:t>Client </a:t>
          </a:r>
          <a:endParaRPr lang="en-IE" dirty="0"/>
        </a:p>
      </dgm:t>
    </dgm:pt>
    <dgm:pt modelId="{7CE8C975-9C67-4B60-A5ED-A0D5688DE863}" type="parTrans" cxnId="{7D6EFE61-5B13-4209-9C07-BF44E8C6C868}">
      <dgm:prSet/>
      <dgm:spPr/>
      <dgm:t>
        <a:bodyPr/>
        <a:lstStyle/>
        <a:p>
          <a:endParaRPr lang="en-IE"/>
        </a:p>
      </dgm:t>
    </dgm:pt>
    <dgm:pt modelId="{6D3ECF8F-0073-4A11-BA81-788455B1118D}" type="sibTrans" cxnId="{7D6EFE61-5B13-4209-9C07-BF44E8C6C868}">
      <dgm:prSet/>
      <dgm:spPr/>
      <dgm:t>
        <a:bodyPr/>
        <a:lstStyle/>
        <a:p>
          <a:endParaRPr lang="en-IE"/>
        </a:p>
      </dgm:t>
    </dgm:pt>
    <dgm:pt modelId="{B87E521C-48BF-428C-8434-013917A2E060}">
      <dgm:prSet phldrT="[Text]"/>
      <dgm:spPr/>
      <dgm:t>
        <a:bodyPr/>
        <a:lstStyle/>
        <a:p>
          <a:r>
            <a:rPr lang="en-IE" b="1" dirty="0" smtClean="0"/>
            <a:t>One to One </a:t>
          </a:r>
          <a:endParaRPr lang="en-IE" b="1" dirty="0"/>
        </a:p>
      </dgm:t>
    </dgm:pt>
    <dgm:pt modelId="{DF71D030-733C-420B-9D32-936974FC6DED}" type="parTrans" cxnId="{6C700CD7-DE2B-4CF7-8A31-8CF778A96F19}">
      <dgm:prSet/>
      <dgm:spPr/>
      <dgm:t>
        <a:bodyPr/>
        <a:lstStyle/>
        <a:p>
          <a:endParaRPr lang="en-IE"/>
        </a:p>
      </dgm:t>
    </dgm:pt>
    <dgm:pt modelId="{63B91D31-3128-46BA-AF5F-92CFEB831680}" type="sibTrans" cxnId="{6C700CD7-DE2B-4CF7-8A31-8CF778A96F19}">
      <dgm:prSet/>
      <dgm:spPr/>
      <dgm:t>
        <a:bodyPr/>
        <a:lstStyle/>
        <a:p>
          <a:endParaRPr lang="en-IE"/>
        </a:p>
      </dgm:t>
    </dgm:pt>
    <dgm:pt modelId="{A694CA78-BF9A-4DDE-8409-D188EFD6D92A}">
      <dgm:prSet phldrT="[Text]"/>
      <dgm:spPr/>
      <dgm:t>
        <a:bodyPr/>
        <a:lstStyle/>
        <a:p>
          <a:r>
            <a:rPr lang="en-IE" b="1" dirty="0" smtClean="0"/>
            <a:t>Drop In Clinics </a:t>
          </a:r>
          <a:endParaRPr lang="en-IE" b="1" dirty="0"/>
        </a:p>
      </dgm:t>
    </dgm:pt>
    <dgm:pt modelId="{F21C1333-38E3-4CC4-8AD0-BDFD08563618}" type="parTrans" cxnId="{199F8A7A-43EA-44F0-8281-485675673AA0}">
      <dgm:prSet/>
      <dgm:spPr/>
      <dgm:t>
        <a:bodyPr/>
        <a:lstStyle/>
        <a:p>
          <a:endParaRPr lang="en-IE"/>
        </a:p>
      </dgm:t>
    </dgm:pt>
    <dgm:pt modelId="{59572310-DEF7-4EF3-BB99-476483889F48}" type="sibTrans" cxnId="{199F8A7A-43EA-44F0-8281-485675673AA0}">
      <dgm:prSet/>
      <dgm:spPr/>
      <dgm:t>
        <a:bodyPr/>
        <a:lstStyle/>
        <a:p>
          <a:endParaRPr lang="en-IE"/>
        </a:p>
      </dgm:t>
    </dgm:pt>
    <dgm:pt modelId="{81BC3F7F-FB18-44E2-B401-9E677D95AE36}">
      <dgm:prSet phldrT="[Text]" custT="1"/>
      <dgm:spPr/>
      <dgm:t>
        <a:bodyPr/>
        <a:lstStyle/>
        <a:p>
          <a:r>
            <a:rPr lang="en-IE" sz="1600" b="1" baseline="0" dirty="0" smtClean="0"/>
            <a:t>Crisis  </a:t>
          </a:r>
          <a:r>
            <a:rPr lang="en-IE" sz="1800" b="1" baseline="0" dirty="0" smtClean="0"/>
            <a:t>Intervention</a:t>
          </a:r>
          <a:r>
            <a:rPr lang="en-IE" sz="1160" b="1" baseline="0" dirty="0" smtClean="0"/>
            <a:t> </a:t>
          </a:r>
          <a:endParaRPr lang="en-IE" sz="1160" b="1" baseline="0" dirty="0"/>
        </a:p>
      </dgm:t>
    </dgm:pt>
    <dgm:pt modelId="{8870EA44-3A87-4D77-8EE0-71E83391441C}" type="parTrans" cxnId="{E705E3B7-6771-462A-BB7A-A5C3CD2CAF87}">
      <dgm:prSet/>
      <dgm:spPr/>
      <dgm:t>
        <a:bodyPr/>
        <a:lstStyle/>
        <a:p>
          <a:endParaRPr lang="en-IE"/>
        </a:p>
      </dgm:t>
    </dgm:pt>
    <dgm:pt modelId="{2F5425E4-C231-42B3-8A6A-62835F1827F2}" type="sibTrans" cxnId="{E705E3B7-6771-462A-BB7A-A5C3CD2CAF87}">
      <dgm:prSet/>
      <dgm:spPr/>
      <dgm:t>
        <a:bodyPr/>
        <a:lstStyle/>
        <a:p>
          <a:endParaRPr lang="en-IE"/>
        </a:p>
      </dgm:t>
    </dgm:pt>
    <dgm:pt modelId="{B61E4A18-C953-420C-BB63-4A8844A96118}">
      <dgm:prSet phldrT="[Text]"/>
      <dgm:spPr/>
      <dgm:t>
        <a:bodyPr/>
        <a:lstStyle/>
        <a:p>
          <a:r>
            <a:rPr lang="en-IE" b="1" dirty="0" smtClean="0"/>
            <a:t>Groups</a:t>
          </a:r>
          <a:r>
            <a:rPr lang="en-IE" dirty="0" smtClean="0"/>
            <a:t> </a:t>
          </a:r>
          <a:endParaRPr lang="en-IE" dirty="0"/>
        </a:p>
      </dgm:t>
    </dgm:pt>
    <dgm:pt modelId="{8DCCC1BE-3F32-40B7-99B9-7336CC3EB2B4}" type="parTrans" cxnId="{457E48E4-E578-4CBB-BD7D-04FC39906705}">
      <dgm:prSet/>
      <dgm:spPr/>
      <dgm:t>
        <a:bodyPr/>
        <a:lstStyle/>
        <a:p>
          <a:endParaRPr lang="en-IE"/>
        </a:p>
      </dgm:t>
    </dgm:pt>
    <dgm:pt modelId="{53C82072-6D34-4BC9-B711-B0B2523B2AE6}" type="sibTrans" cxnId="{457E48E4-E578-4CBB-BD7D-04FC39906705}">
      <dgm:prSet/>
      <dgm:spPr/>
      <dgm:t>
        <a:bodyPr/>
        <a:lstStyle/>
        <a:p>
          <a:endParaRPr lang="en-IE"/>
        </a:p>
      </dgm:t>
    </dgm:pt>
    <dgm:pt modelId="{22B5C0C1-0164-4E86-B111-444193339809}" type="pres">
      <dgm:prSet presAssocID="{6D7CC845-F40F-4C46-934A-5DFAC5C50BD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817E7073-8BA7-40A7-8E70-2AE56136E9A5}" type="pres">
      <dgm:prSet presAssocID="{D0DAA714-AB25-40B9-969C-4FCE54E69315}" presName="centerShape" presStyleLbl="node0" presStyleIdx="0" presStyleCnt="1"/>
      <dgm:spPr/>
      <dgm:t>
        <a:bodyPr/>
        <a:lstStyle/>
        <a:p>
          <a:endParaRPr lang="en-IE"/>
        </a:p>
      </dgm:t>
    </dgm:pt>
    <dgm:pt modelId="{4918E19C-8636-46AC-9427-DECC6E49912A}" type="pres">
      <dgm:prSet presAssocID="{B87E521C-48BF-428C-8434-013917A2E060}" presName="node" presStyleLbl="node1" presStyleIdx="0" presStyleCnt="4" custRadScaleRad="98514" custRadScaleInc="-9911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7DE72767-7AC0-43F6-80D0-06D0322F9216}" type="pres">
      <dgm:prSet presAssocID="{B87E521C-48BF-428C-8434-013917A2E060}" presName="dummy" presStyleCnt="0"/>
      <dgm:spPr/>
    </dgm:pt>
    <dgm:pt modelId="{707BF459-FC4A-4EEC-B93F-C1DD1F11C104}" type="pres">
      <dgm:prSet presAssocID="{63B91D31-3128-46BA-AF5F-92CFEB831680}" presName="sibTrans" presStyleLbl="sibTrans2D1" presStyleIdx="0" presStyleCnt="4"/>
      <dgm:spPr/>
      <dgm:t>
        <a:bodyPr/>
        <a:lstStyle/>
        <a:p>
          <a:endParaRPr lang="en-IE"/>
        </a:p>
      </dgm:t>
    </dgm:pt>
    <dgm:pt modelId="{513C2A78-49E6-468B-BB85-0184F63AE9D4}" type="pres">
      <dgm:prSet presAssocID="{A694CA78-BF9A-4DDE-8409-D188EFD6D92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CD9AC7C7-3E92-4AAD-9AF3-F49F5C531F99}" type="pres">
      <dgm:prSet presAssocID="{A694CA78-BF9A-4DDE-8409-D188EFD6D92A}" presName="dummy" presStyleCnt="0"/>
      <dgm:spPr/>
    </dgm:pt>
    <dgm:pt modelId="{B26B23D4-EC07-4B15-9E6A-6CDD2D36DDDE}" type="pres">
      <dgm:prSet presAssocID="{59572310-DEF7-4EF3-BB99-476483889F48}" presName="sibTrans" presStyleLbl="sibTrans2D1" presStyleIdx="1" presStyleCnt="4"/>
      <dgm:spPr/>
      <dgm:t>
        <a:bodyPr/>
        <a:lstStyle/>
        <a:p>
          <a:endParaRPr lang="en-IE"/>
        </a:p>
      </dgm:t>
    </dgm:pt>
    <dgm:pt modelId="{992B0543-1D2A-42CC-A3F9-6ACAA592DDF0}" type="pres">
      <dgm:prSet presAssocID="{81BC3F7F-FB18-44E2-B401-9E677D95AE36}" presName="node" presStyleLbl="node1" presStyleIdx="2" presStyleCnt="4" custScaleX="179647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B7207F39-978C-4B9A-8B2C-474630AC17D8}" type="pres">
      <dgm:prSet presAssocID="{81BC3F7F-FB18-44E2-B401-9E677D95AE36}" presName="dummy" presStyleCnt="0"/>
      <dgm:spPr/>
    </dgm:pt>
    <dgm:pt modelId="{DC28585F-EC41-4752-831F-1157285C5598}" type="pres">
      <dgm:prSet presAssocID="{2F5425E4-C231-42B3-8A6A-62835F1827F2}" presName="sibTrans" presStyleLbl="sibTrans2D1" presStyleIdx="2" presStyleCnt="4"/>
      <dgm:spPr/>
      <dgm:t>
        <a:bodyPr/>
        <a:lstStyle/>
        <a:p>
          <a:endParaRPr lang="en-IE"/>
        </a:p>
      </dgm:t>
    </dgm:pt>
    <dgm:pt modelId="{B04C4998-B0D4-4F49-AF8D-E86BE6ADC5BF}" type="pres">
      <dgm:prSet presAssocID="{B61E4A18-C953-420C-BB63-4A8844A96118}" presName="node" presStyleLbl="node1" presStyleIdx="3" presStyleCnt="4" custRadScaleRad="106729" custRadScaleInc="1792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450E094B-BAB2-4C75-9E93-E8D5F057C38E}" type="pres">
      <dgm:prSet presAssocID="{B61E4A18-C953-420C-BB63-4A8844A96118}" presName="dummy" presStyleCnt="0"/>
      <dgm:spPr/>
    </dgm:pt>
    <dgm:pt modelId="{67E97546-0EBD-46F8-8FDA-B61BCD266E20}" type="pres">
      <dgm:prSet presAssocID="{53C82072-6D34-4BC9-B711-B0B2523B2AE6}" presName="sibTrans" presStyleLbl="sibTrans2D1" presStyleIdx="3" presStyleCnt="4"/>
      <dgm:spPr/>
      <dgm:t>
        <a:bodyPr/>
        <a:lstStyle/>
        <a:p>
          <a:endParaRPr lang="en-IE"/>
        </a:p>
      </dgm:t>
    </dgm:pt>
  </dgm:ptLst>
  <dgm:cxnLst>
    <dgm:cxn modelId="{CBB0520A-3A8D-46DA-87CE-53702D6BE6DA}" type="presOf" srcId="{53C82072-6D34-4BC9-B711-B0B2523B2AE6}" destId="{67E97546-0EBD-46F8-8FDA-B61BCD266E20}" srcOrd="0" destOrd="0" presId="urn:microsoft.com/office/officeart/2005/8/layout/radial6"/>
    <dgm:cxn modelId="{64D325F9-67D9-4EED-BD34-5B2C1EFDDD3B}" type="presOf" srcId="{63B91D31-3128-46BA-AF5F-92CFEB831680}" destId="{707BF459-FC4A-4EEC-B93F-C1DD1F11C104}" srcOrd="0" destOrd="0" presId="urn:microsoft.com/office/officeart/2005/8/layout/radial6"/>
    <dgm:cxn modelId="{793765B5-0A63-4207-B2F9-4FF3B84D9F42}" type="presOf" srcId="{2F5425E4-C231-42B3-8A6A-62835F1827F2}" destId="{DC28585F-EC41-4752-831F-1157285C5598}" srcOrd="0" destOrd="0" presId="urn:microsoft.com/office/officeart/2005/8/layout/radial6"/>
    <dgm:cxn modelId="{E705E3B7-6771-462A-BB7A-A5C3CD2CAF87}" srcId="{D0DAA714-AB25-40B9-969C-4FCE54E69315}" destId="{81BC3F7F-FB18-44E2-B401-9E677D95AE36}" srcOrd="2" destOrd="0" parTransId="{8870EA44-3A87-4D77-8EE0-71E83391441C}" sibTransId="{2F5425E4-C231-42B3-8A6A-62835F1827F2}"/>
    <dgm:cxn modelId="{A7032724-D528-4D7C-B827-D5BB39B54EDC}" type="presOf" srcId="{D0DAA714-AB25-40B9-969C-4FCE54E69315}" destId="{817E7073-8BA7-40A7-8E70-2AE56136E9A5}" srcOrd="0" destOrd="0" presId="urn:microsoft.com/office/officeart/2005/8/layout/radial6"/>
    <dgm:cxn modelId="{488263DE-F7AB-43AC-A954-1E52D2ACF183}" type="presOf" srcId="{59572310-DEF7-4EF3-BB99-476483889F48}" destId="{B26B23D4-EC07-4B15-9E6A-6CDD2D36DDDE}" srcOrd="0" destOrd="0" presId="urn:microsoft.com/office/officeart/2005/8/layout/radial6"/>
    <dgm:cxn modelId="{7D6EFE61-5B13-4209-9C07-BF44E8C6C868}" srcId="{6D7CC845-F40F-4C46-934A-5DFAC5C50BDE}" destId="{D0DAA714-AB25-40B9-969C-4FCE54E69315}" srcOrd="0" destOrd="0" parTransId="{7CE8C975-9C67-4B60-A5ED-A0D5688DE863}" sibTransId="{6D3ECF8F-0073-4A11-BA81-788455B1118D}"/>
    <dgm:cxn modelId="{A6A67591-8456-4EC7-8C0C-DCBE3C8DD477}" type="presOf" srcId="{A694CA78-BF9A-4DDE-8409-D188EFD6D92A}" destId="{513C2A78-49E6-468B-BB85-0184F63AE9D4}" srcOrd="0" destOrd="0" presId="urn:microsoft.com/office/officeart/2005/8/layout/radial6"/>
    <dgm:cxn modelId="{199F8A7A-43EA-44F0-8281-485675673AA0}" srcId="{D0DAA714-AB25-40B9-969C-4FCE54E69315}" destId="{A694CA78-BF9A-4DDE-8409-D188EFD6D92A}" srcOrd="1" destOrd="0" parTransId="{F21C1333-38E3-4CC4-8AD0-BDFD08563618}" sibTransId="{59572310-DEF7-4EF3-BB99-476483889F48}"/>
    <dgm:cxn modelId="{4721A7F0-7D0F-4DAB-96F2-2D463C444976}" type="presOf" srcId="{B87E521C-48BF-428C-8434-013917A2E060}" destId="{4918E19C-8636-46AC-9427-DECC6E49912A}" srcOrd="0" destOrd="0" presId="urn:microsoft.com/office/officeart/2005/8/layout/radial6"/>
    <dgm:cxn modelId="{3222ED52-F723-4D70-B811-B5C236494C14}" type="presOf" srcId="{B61E4A18-C953-420C-BB63-4A8844A96118}" destId="{B04C4998-B0D4-4F49-AF8D-E86BE6ADC5BF}" srcOrd="0" destOrd="0" presId="urn:microsoft.com/office/officeart/2005/8/layout/radial6"/>
    <dgm:cxn modelId="{91ABBE48-4965-4A91-8636-1DE036BD179F}" type="presOf" srcId="{6D7CC845-F40F-4C46-934A-5DFAC5C50BDE}" destId="{22B5C0C1-0164-4E86-B111-444193339809}" srcOrd="0" destOrd="0" presId="urn:microsoft.com/office/officeart/2005/8/layout/radial6"/>
    <dgm:cxn modelId="{6C700CD7-DE2B-4CF7-8A31-8CF778A96F19}" srcId="{D0DAA714-AB25-40B9-969C-4FCE54E69315}" destId="{B87E521C-48BF-428C-8434-013917A2E060}" srcOrd="0" destOrd="0" parTransId="{DF71D030-733C-420B-9D32-936974FC6DED}" sibTransId="{63B91D31-3128-46BA-AF5F-92CFEB831680}"/>
    <dgm:cxn modelId="{457E48E4-E578-4CBB-BD7D-04FC39906705}" srcId="{D0DAA714-AB25-40B9-969C-4FCE54E69315}" destId="{B61E4A18-C953-420C-BB63-4A8844A96118}" srcOrd="3" destOrd="0" parTransId="{8DCCC1BE-3F32-40B7-99B9-7336CC3EB2B4}" sibTransId="{53C82072-6D34-4BC9-B711-B0B2523B2AE6}"/>
    <dgm:cxn modelId="{5F30ABDB-5CCA-46A0-ACA5-3DD999CBFB8E}" type="presOf" srcId="{81BC3F7F-FB18-44E2-B401-9E677D95AE36}" destId="{992B0543-1D2A-42CC-A3F9-6ACAA592DDF0}" srcOrd="0" destOrd="0" presId="urn:microsoft.com/office/officeart/2005/8/layout/radial6"/>
    <dgm:cxn modelId="{4612CE9D-51E8-4AF8-8817-BB6F878C0CDA}" type="presParOf" srcId="{22B5C0C1-0164-4E86-B111-444193339809}" destId="{817E7073-8BA7-40A7-8E70-2AE56136E9A5}" srcOrd="0" destOrd="0" presId="urn:microsoft.com/office/officeart/2005/8/layout/radial6"/>
    <dgm:cxn modelId="{AB0CFF67-52CD-4575-83B4-91DAD4F3947C}" type="presParOf" srcId="{22B5C0C1-0164-4E86-B111-444193339809}" destId="{4918E19C-8636-46AC-9427-DECC6E49912A}" srcOrd="1" destOrd="0" presId="urn:microsoft.com/office/officeart/2005/8/layout/radial6"/>
    <dgm:cxn modelId="{5D89E2DD-D4B1-4CCE-8B46-3AD385D24922}" type="presParOf" srcId="{22B5C0C1-0164-4E86-B111-444193339809}" destId="{7DE72767-7AC0-43F6-80D0-06D0322F9216}" srcOrd="2" destOrd="0" presId="urn:microsoft.com/office/officeart/2005/8/layout/radial6"/>
    <dgm:cxn modelId="{8E97DA59-1E19-4F6E-90E6-D4F769537EA9}" type="presParOf" srcId="{22B5C0C1-0164-4E86-B111-444193339809}" destId="{707BF459-FC4A-4EEC-B93F-C1DD1F11C104}" srcOrd="3" destOrd="0" presId="urn:microsoft.com/office/officeart/2005/8/layout/radial6"/>
    <dgm:cxn modelId="{501D896D-5145-41EE-9C3A-78228353F32D}" type="presParOf" srcId="{22B5C0C1-0164-4E86-B111-444193339809}" destId="{513C2A78-49E6-468B-BB85-0184F63AE9D4}" srcOrd="4" destOrd="0" presId="urn:microsoft.com/office/officeart/2005/8/layout/radial6"/>
    <dgm:cxn modelId="{868427F3-1FD8-4464-9441-D2650CC309E2}" type="presParOf" srcId="{22B5C0C1-0164-4E86-B111-444193339809}" destId="{CD9AC7C7-3E92-4AAD-9AF3-F49F5C531F99}" srcOrd="5" destOrd="0" presId="urn:microsoft.com/office/officeart/2005/8/layout/radial6"/>
    <dgm:cxn modelId="{0012F617-42AD-4A0B-A1F3-BA422A86FB57}" type="presParOf" srcId="{22B5C0C1-0164-4E86-B111-444193339809}" destId="{B26B23D4-EC07-4B15-9E6A-6CDD2D36DDDE}" srcOrd="6" destOrd="0" presId="urn:microsoft.com/office/officeart/2005/8/layout/radial6"/>
    <dgm:cxn modelId="{9982D937-35EE-4FD2-93DA-1E7AA83BA043}" type="presParOf" srcId="{22B5C0C1-0164-4E86-B111-444193339809}" destId="{992B0543-1D2A-42CC-A3F9-6ACAA592DDF0}" srcOrd="7" destOrd="0" presId="urn:microsoft.com/office/officeart/2005/8/layout/radial6"/>
    <dgm:cxn modelId="{EA9E8A36-BF6B-426F-8DB1-2F042304FBFB}" type="presParOf" srcId="{22B5C0C1-0164-4E86-B111-444193339809}" destId="{B7207F39-978C-4B9A-8B2C-474630AC17D8}" srcOrd="8" destOrd="0" presId="urn:microsoft.com/office/officeart/2005/8/layout/radial6"/>
    <dgm:cxn modelId="{F4112C45-9A91-4821-B7F9-995DC1C6752B}" type="presParOf" srcId="{22B5C0C1-0164-4E86-B111-444193339809}" destId="{DC28585F-EC41-4752-831F-1157285C5598}" srcOrd="9" destOrd="0" presId="urn:microsoft.com/office/officeart/2005/8/layout/radial6"/>
    <dgm:cxn modelId="{10B9B1B2-58F6-47B9-88CB-85ACED506380}" type="presParOf" srcId="{22B5C0C1-0164-4E86-B111-444193339809}" destId="{B04C4998-B0D4-4F49-AF8D-E86BE6ADC5BF}" srcOrd="10" destOrd="0" presId="urn:microsoft.com/office/officeart/2005/8/layout/radial6"/>
    <dgm:cxn modelId="{9679A688-8AEF-4159-9D18-A5DBFCCEA2E6}" type="presParOf" srcId="{22B5C0C1-0164-4E86-B111-444193339809}" destId="{450E094B-BAB2-4C75-9E93-E8D5F057C38E}" srcOrd="11" destOrd="0" presId="urn:microsoft.com/office/officeart/2005/8/layout/radial6"/>
    <dgm:cxn modelId="{ED8EAFBB-E12D-4D94-85AA-3A66D9872CC8}" type="presParOf" srcId="{22B5C0C1-0164-4E86-B111-444193339809}" destId="{67E97546-0EBD-46F8-8FDA-B61BCD266E20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E97546-0EBD-46F8-8FDA-B61BCD266E20}">
      <dsp:nvSpPr>
        <dsp:cNvPr id="0" name=""/>
        <dsp:cNvSpPr/>
      </dsp:nvSpPr>
      <dsp:spPr>
        <a:xfrm>
          <a:off x="2258717" y="549137"/>
          <a:ext cx="3482283" cy="3482283"/>
        </a:xfrm>
        <a:prstGeom prst="blockArc">
          <a:avLst>
            <a:gd name="adj1" fmla="val 10889613"/>
            <a:gd name="adj2" fmla="val 16256667"/>
            <a:gd name="adj3" fmla="val 4641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C28585F-EC41-4752-831F-1157285C5598}">
      <dsp:nvSpPr>
        <dsp:cNvPr id="0" name=""/>
        <dsp:cNvSpPr/>
      </dsp:nvSpPr>
      <dsp:spPr>
        <a:xfrm>
          <a:off x="2259167" y="525697"/>
          <a:ext cx="3482283" cy="3482283"/>
        </a:xfrm>
        <a:prstGeom prst="blockArc">
          <a:avLst>
            <a:gd name="adj1" fmla="val 5168401"/>
            <a:gd name="adj2" fmla="val 10842225"/>
            <a:gd name="adj3" fmla="val 4641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26B23D4-EC07-4B15-9E6A-6CDD2D36DDDE}">
      <dsp:nvSpPr>
        <dsp:cNvPr id="0" name=""/>
        <dsp:cNvSpPr/>
      </dsp:nvSpPr>
      <dsp:spPr>
        <a:xfrm>
          <a:off x="2373658" y="521839"/>
          <a:ext cx="3482283" cy="3482283"/>
        </a:xfrm>
        <a:prstGeom prst="blockArc">
          <a:avLst>
            <a:gd name="adj1" fmla="val 0"/>
            <a:gd name="adj2" fmla="val 5400000"/>
            <a:gd name="adj3" fmla="val 4641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07BF459-FC4A-4EEC-B93F-C1DD1F11C104}">
      <dsp:nvSpPr>
        <dsp:cNvPr id="0" name=""/>
        <dsp:cNvSpPr/>
      </dsp:nvSpPr>
      <dsp:spPr>
        <a:xfrm>
          <a:off x="2373846" y="547136"/>
          <a:ext cx="3482283" cy="3482283"/>
        </a:xfrm>
        <a:prstGeom prst="blockArc">
          <a:avLst>
            <a:gd name="adj1" fmla="val 16023875"/>
            <a:gd name="adj2" fmla="val 21548865"/>
            <a:gd name="adj3" fmla="val 4641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17E7073-8BA7-40A7-8E70-2AE56136E9A5}">
      <dsp:nvSpPr>
        <dsp:cNvPr id="0" name=""/>
        <dsp:cNvSpPr/>
      </dsp:nvSpPr>
      <dsp:spPr>
        <a:xfrm>
          <a:off x="3313137" y="1461318"/>
          <a:ext cx="1603325" cy="160332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3400" b="1" kern="1200" dirty="0" smtClean="0"/>
            <a:t>Client </a:t>
          </a:r>
          <a:endParaRPr lang="en-IE" sz="3400" kern="1200" dirty="0"/>
        </a:p>
      </dsp:txBody>
      <dsp:txXfrm>
        <a:off x="3547939" y="1696120"/>
        <a:ext cx="1133721" cy="1133721"/>
      </dsp:txXfrm>
    </dsp:sp>
    <dsp:sp modelId="{4918E19C-8636-46AC-9427-DECC6E49912A}">
      <dsp:nvSpPr>
        <dsp:cNvPr id="0" name=""/>
        <dsp:cNvSpPr/>
      </dsp:nvSpPr>
      <dsp:spPr>
        <a:xfrm>
          <a:off x="3466728" y="28608"/>
          <a:ext cx="1122327" cy="112232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900" b="1" kern="1200" dirty="0" smtClean="0"/>
            <a:t>One to One </a:t>
          </a:r>
          <a:endParaRPr lang="en-IE" sz="1900" b="1" kern="1200" dirty="0"/>
        </a:p>
      </dsp:txBody>
      <dsp:txXfrm>
        <a:off x="3631089" y="192969"/>
        <a:ext cx="793605" cy="793605"/>
      </dsp:txXfrm>
    </dsp:sp>
    <dsp:sp modelId="{513C2A78-49E6-468B-BB85-0184F63AE9D4}">
      <dsp:nvSpPr>
        <dsp:cNvPr id="0" name=""/>
        <dsp:cNvSpPr/>
      </dsp:nvSpPr>
      <dsp:spPr>
        <a:xfrm>
          <a:off x="5254373" y="1701817"/>
          <a:ext cx="1122327" cy="1122327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900" b="1" kern="1200" dirty="0" smtClean="0"/>
            <a:t>Drop In Clinics </a:t>
          </a:r>
          <a:endParaRPr lang="en-IE" sz="1900" b="1" kern="1200" dirty="0"/>
        </a:p>
      </dsp:txBody>
      <dsp:txXfrm>
        <a:off x="5418734" y="1866178"/>
        <a:ext cx="793605" cy="793605"/>
      </dsp:txXfrm>
    </dsp:sp>
    <dsp:sp modelId="{992B0543-1D2A-42CC-A3F9-6ACAA592DDF0}">
      <dsp:nvSpPr>
        <dsp:cNvPr id="0" name=""/>
        <dsp:cNvSpPr/>
      </dsp:nvSpPr>
      <dsp:spPr>
        <a:xfrm>
          <a:off x="3106685" y="3402555"/>
          <a:ext cx="2016228" cy="1122327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b="1" kern="1200" baseline="0" dirty="0" smtClean="0"/>
            <a:t>Crisis  </a:t>
          </a:r>
          <a:r>
            <a:rPr lang="en-IE" sz="1800" b="1" kern="1200" baseline="0" dirty="0" smtClean="0"/>
            <a:t>Intervention</a:t>
          </a:r>
          <a:r>
            <a:rPr lang="en-IE" sz="1160" b="1" kern="1200" baseline="0" dirty="0" smtClean="0"/>
            <a:t> </a:t>
          </a:r>
          <a:endParaRPr lang="en-IE" sz="1160" b="1" kern="1200" baseline="0" dirty="0"/>
        </a:p>
      </dsp:txBody>
      <dsp:txXfrm>
        <a:off x="3401955" y="3566916"/>
        <a:ext cx="1425688" cy="793605"/>
      </dsp:txXfrm>
    </dsp:sp>
    <dsp:sp modelId="{B04C4998-B0D4-4F49-AF8D-E86BE6ADC5BF}">
      <dsp:nvSpPr>
        <dsp:cNvPr id="0" name=""/>
        <dsp:cNvSpPr/>
      </dsp:nvSpPr>
      <dsp:spPr>
        <a:xfrm>
          <a:off x="1738535" y="1684786"/>
          <a:ext cx="1122327" cy="1122327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900" b="1" kern="1200" dirty="0" smtClean="0"/>
            <a:t>Groups</a:t>
          </a:r>
          <a:r>
            <a:rPr lang="en-IE" sz="1900" kern="1200" dirty="0" smtClean="0"/>
            <a:t> </a:t>
          </a:r>
          <a:endParaRPr lang="en-IE" sz="1900" kern="1200" dirty="0"/>
        </a:p>
      </dsp:txBody>
      <dsp:txXfrm>
        <a:off x="1902896" y="1849147"/>
        <a:ext cx="793605" cy="7936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9869" y="0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98785-3D55-4D9B-8331-CF85617EB7D6}" type="datetimeFigureOut">
              <a:rPr lang="en-IE" smtClean="0"/>
              <a:pPr/>
              <a:t>16/09/2016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75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370" y="4691023"/>
            <a:ext cx="5394960" cy="4444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0332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9869" y="9380332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96AC7-BA1B-43EE-AD46-71DDE2171E30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25176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A5B1-CD9C-4367-A26F-A72F2936689A}" type="datetimeFigureOut">
              <a:rPr lang="en-IE" smtClean="0"/>
              <a:pPr/>
              <a:t>16/09/2016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dirty="0" smtClean="0"/>
              <a:t>Fundraising and Communications Strategy 2013-2016</a:t>
            </a:r>
            <a:endParaRPr lang="en-I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A5B1-CD9C-4367-A26F-A72F2936689A}" type="datetimeFigureOut">
              <a:rPr lang="en-IE" smtClean="0"/>
              <a:pPr/>
              <a:t>16/09/2016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2A02CD-2C9E-4D68-9A05-BFEBFDC05EC3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A5B1-CD9C-4367-A26F-A72F2936689A}" type="datetimeFigureOut">
              <a:rPr lang="en-IE" smtClean="0"/>
              <a:pPr/>
              <a:t>16/09/2016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2A02CD-2C9E-4D68-9A05-BFEBFDC05EC3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A5B1-CD9C-4367-A26F-A72F2936689A}" type="datetimeFigureOut">
              <a:rPr lang="en-IE" smtClean="0"/>
              <a:pPr/>
              <a:t>16/09/2016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2A02CD-2C9E-4D68-9A05-BFEBFDC05EC3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A5B1-CD9C-4367-A26F-A72F2936689A}" type="datetimeFigureOut">
              <a:rPr lang="en-IE" smtClean="0"/>
              <a:pPr/>
              <a:t>16/09/2016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2A02CD-2C9E-4D68-9A05-BFEBFDC05EC3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A5B1-CD9C-4367-A26F-A72F2936689A}" type="datetimeFigureOut">
              <a:rPr lang="en-IE" smtClean="0"/>
              <a:pPr/>
              <a:t>16/09/2016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2A02CD-2C9E-4D68-9A05-BFEBFDC05EC3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A5B1-CD9C-4367-A26F-A72F2936689A}" type="datetimeFigureOut">
              <a:rPr lang="en-IE" smtClean="0"/>
              <a:pPr/>
              <a:t>16/09/2016</a:t>
            </a:fld>
            <a:endParaRPr lang="en-I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2A02CD-2C9E-4D68-9A05-BFEBFDC05EC3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A5B1-CD9C-4367-A26F-A72F2936689A}" type="datetimeFigureOut">
              <a:rPr lang="en-IE" smtClean="0"/>
              <a:pPr/>
              <a:t>16/09/2016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2A02CD-2C9E-4D68-9A05-BFEBFDC05EC3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A5B1-CD9C-4367-A26F-A72F2936689A}" type="datetimeFigureOut">
              <a:rPr lang="en-IE" smtClean="0"/>
              <a:pPr/>
              <a:t>16/09/2016</a:t>
            </a:fld>
            <a:endParaRPr lang="en-I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2A02CD-2C9E-4D68-9A05-BFEBFDC05EC3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A5B1-CD9C-4367-A26F-A72F2936689A}" type="datetimeFigureOut">
              <a:rPr lang="en-IE" smtClean="0"/>
              <a:pPr/>
              <a:t>16/09/2016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2A02CD-2C9E-4D68-9A05-BFEBFDC05EC3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3A5B1-CD9C-4367-A26F-A72F2936689A}" type="datetimeFigureOut">
              <a:rPr lang="en-IE" smtClean="0"/>
              <a:pPr/>
              <a:t>16/09/2016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2A02CD-2C9E-4D68-9A05-BFEBFDC05EC3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3A5B1-CD9C-4367-A26F-A72F2936689A}" type="datetimeFigureOut">
              <a:rPr lang="en-IE" smtClean="0"/>
              <a:pPr/>
              <a:t>16/09/2016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pic>
        <p:nvPicPr>
          <p:cNvPr id="9" name="Picture 2" descr="Dublin Simon Twitter 2013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236297" y="4950297"/>
            <a:ext cx="1907704" cy="1907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6" name="Group 2"/>
          <p:cNvGrpSpPr>
            <a:grpSpLocks/>
          </p:cNvGrpSpPr>
          <p:nvPr userDrawn="1"/>
        </p:nvGrpSpPr>
        <p:grpSpPr bwMode="auto">
          <a:xfrm>
            <a:off x="0" y="0"/>
            <a:ext cx="179512" cy="6858000"/>
            <a:chOff x="0" y="0"/>
            <a:chExt cx="283" cy="16838"/>
          </a:xfrm>
        </p:grpSpPr>
        <p:sp>
          <p:nvSpPr>
            <p:cNvPr id="1027" name="Freeform 3"/>
            <p:cNvSpPr>
              <a:spLocks/>
            </p:cNvSpPr>
            <p:nvPr/>
          </p:nvSpPr>
          <p:spPr bwMode="auto">
            <a:xfrm>
              <a:off x="0" y="0"/>
              <a:ext cx="283" cy="16838"/>
            </a:xfrm>
            <a:custGeom>
              <a:avLst/>
              <a:gdLst/>
              <a:ahLst/>
              <a:cxnLst>
                <a:cxn ang="0">
                  <a:pos x="0" y="16838"/>
                </a:cxn>
                <a:cxn ang="0">
                  <a:pos x="283" y="16838"/>
                </a:cxn>
                <a:cxn ang="0">
                  <a:pos x="283" y="0"/>
                </a:cxn>
                <a:cxn ang="0">
                  <a:pos x="0" y="0"/>
                </a:cxn>
                <a:cxn ang="0">
                  <a:pos x="0" y="16838"/>
                </a:cxn>
              </a:cxnLst>
              <a:rect l="0" t="0" r="r" b="b"/>
              <a:pathLst>
                <a:path w="283" h="16838">
                  <a:moveTo>
                    <a:pt x="0" y="16838"/>
                  </a:moveTo>
                  <a:lnTo>
                    <a:pt x="283" y="16838"/>
                  </a:lnTo>
                  <a:lnTo>
                    <a:pt x="283" y="0"/>
                  </a:lnTo>
                  <a:lnTo>
                    <a:pt x="0" y="0"/>
                  </a:lnTo>
                  <a:lnTo>
                    <a:pt x="0" y="16838"/>
                  </a:lnTo>
                </a:path>
              </a:pathLst>
            </a:custGeom>
            <a:solidFill>
              <a:srgbClr val="FFDF1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1560" y="476672"/>
            <a:ext cx="8075240" cy="1872208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/>
            </a:r>
            <a:br>
              <a:rPr lang="en-IE" dirty="0" smtClean="0"/>
            </a:br>
            <a:r>
              <a:rPr lang="en-IE" dirty="0" smtClean="0"/>
              <a:t>“</a:t>
            </a:r>
            <a:r>
              <a:rPr lang="en-IE" i="1" dirty="0" smtClean="0"/>
              <a:t>Listening </a:t>
            </a:r>
            <a:r>
              <a:rPr lang="en-IE" i="1" dirty="0"/>
              <a:t>with heart</a:t>
            </a:r>
            <a:r>
              <a:rPr lang="en-IE" i="1" dirty="0" smtClean="0"/>
              <a:t>”</a:t>
            </a:r>
            <a:br>
              <a:rPr lang="en-IE" i="1" dirty="0" smtClean="0"/>
            </a:br>
            <a:r>
              <a:rPr lang="en-IE" i="1" dirty="0" smtClean="0"/>
              <a:t> </a:t>
            </a:r>
            <a:r>
              <a:rPr lang="en-IE" dirty="0"/>
              <a:t>S</a:t>
            </a:r>
            <a:r>
              <a:rPr lang="en-IE" dirty="0" smtClean="0"/>
              <a:t>haping </a:t>
            </a:r>
            <a:r>
              <a:rPr lang="en-IE" dirty="0"/>
              <a:t>counselling services to meet client needs.</a:t>
            </a:r>
            <a:br>
              <a:rPr lang="en-IE" dirty="0"/>
            </a:br>
            <a:endParaRPr lang="en-IE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52736"/>
            <a:ext cx="8291264" cy="5073427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endParaRPr lang="en-US" sz="2000" b="1" dirty="0"/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endParaRPr lang="en-US" sz="2000" b="1" dirty="0"/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endParaRPr lang="en-US" sz="2000" b="1" dirty="0"/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endParaRPr lang="en-US" sz="2000" b="1" dirty="0"/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endParaRPr lang="en-US" sz="2000" b="1" dirty="0"/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endParaRPr lang="en-US" sz="2000" b="1" dirty="0"/>
          </a:p>
          <a:p>
            <a:pPr>
              <a:buNone/>
            </a:pPr>
            <a:r>
              <a:rPr lang="en-US" sz="2000" b="1" dirty="0" smtClean="0"/>
              <a:t>Presented by: Derek Dempsey</a:t>
            </a:r>
          </a:p>
          <a:p>
            <a:pPr>
              <a:buNone/>
            </a:pPr>
            <a:r>
              <a:rPr lang="en-US" sz="2000" b="1" dirty="0" smtClean="0"/>
              <a:t>Sure Steps Counselling Coordinator</a:t>
            </a:r>
            <a:endParaRPr lang="en-IE" sz="20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348880"/>
            <a:ext cx="5472608" cy="30243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SURE STEPS COUNSELLING SERVICE</a:t>
            </a:r>
            <a:endParaRPr lang="en-IE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 algn="ctr">
              <a:buNone/>
            </a:pPr>
            <a:r>
              <a:rPr lang="en-US" b="1" i="1" u="sng" dirty="0" smtClean="0">
                <a:solidFill>
                  <a:schemeClr val="tx2"/>
                </a:solidFill>
              </a:rPr>
              <a:t>WHO ARE WE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tx2"/>
                </a:solidFill>
              </a:rPr>
              <a:t>Counselling service supporting people vulnerable to homelessness in counties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tx2"/>
                </a:solidFill>
              </a:rPr>
              <a:t>Dublin Meath Kildare &amp; Wicklow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8709" y="3645024"/>
            <a:ext cx="4176463" cy="2175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23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WE PROVIDE A SERVICE THAT</a:t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> IS</a:t>
            </a:r>
            <a:endParaRPr lang="en-IE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4800" b="1" dirty="0" smtClean="0"/>
              <a:t>ACCESSIBLE</a:t>
            </a:r>
          </a:p>
          <a:p>
            <a:r>
              <a:rPr lang="en-US" sz="4800" b="1" dirty="0" smtClean="0"/>
              <a:t>APPROPRIATE</a:t>
            </a:r>
          </a:p>
          <a:p>
            <a:r>
              <a:rPr lang="en-US" sz="4800" b="1" dirty="0" smtClean="0"/>
              <a:t>AVAILABLE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2420888"/>
            <a:ext cx="4051151" cy="2648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41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Counselling Services for Homeless </a:t>
            </a:r>
            <a:r>
              <a:rPr lang="en-IE" dirty="0"/>
              <a:t>P</a:t>
            </a:r>
            <a:r>
              <a:rPr lang="en-IE" dirty="0" smtClean="0"/>
              <a:t>eople 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091099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79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>
                <a:solidFill>
                  <a:schemeClr val="tx2"/>
                </a:solidFill>
              </a:rPr>
              <a:t>FOUR PILLAR APPROACH</a:t>
            </a:r>
            <a:endParaRPr lang="en-IE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Trauma-informed</a:t>
            </a:r>
            <a:r>
              <a:rPr lang="en-US" dirty="0"/>
              <a:t> care </a:t>
            </a:r>
            <a:r>
              <a:rPr lang="en-US" dirty="0" smtClean="0"/>
              <a:t>using </a:t>
            </a:r>
            <a:r>
              <a:rPr lang="en-US" dirty="0"/>
              <a:t>a </a:t>
            </a:r>
            <a:r>
              <a:rPr lang="en-US" b="1" dirty="0"/>
              <a:t>humanistic approach</a:t>
            </a:r>
            <a:r>
              <a:rPr lang="en-US" dirty="0"/>
              <a:t> </a:t>
            </a:r>
            <a:endParaRPr lang="en-IE" dirty="0"/>
          </a:p>
          <a:p>
            <a:pPr lvl="0"/>
            <a:r>
              <a:rPr lang="en-US" b="1" dirty="0"/>
              <a:t>Low threshold</a:t>
            </a:r>
            <a:r>
              <a:rPr lang="en-US" dirty="0"/>
              <a:t> service for homeless people including those with active addictions</a:t>
            </a:r>
            <a:endParaRPr lang="en-IE" dirty="0"/>
          </a:p>
          <a:p>
            <a:pPr lvl="0"/>
            <a:r>
              <a:rPr lang="en-US" b="1" dirty="0"/>
              <a:t>Client-led</a:t>
            </a:r>
            <a:r>
              <a:rPr lang="en-US" dirty="0"/>
              <a:t> – meeting the client where </a:t>
            </a:r>
            <a:r>
              <a:rPr lang="en-US" dirty="0" smtClean="0"/>
              <a:t>they are at both </a:t>
            </a:r>
            <a:r>
              <a:rPr lang="en-US" dirty="0"/>
              <a:t>physically and psychologically, </a:t>
            </a:r>
            <a:endParaRPr lang="en-IE" dirty="0"/>
          </a:p>
          <a:p>
            <a:pPr lvl="0"/>
            <a:r>
              <a:rPr lang="en-US" b="1" dirty="0"/>
              <a:t>Empowering</a:t>
            </a:r>
            <a:r>
              <a:rPr lang="en-US" dirty="0"/>
              <a:t> – focusing on strengths and developing skills and connectedness </a:t>
            </a:r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3625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>
                <a:solidFill>
                  <a:schemeClr val="tx2"/>
                </a:solidFill>
              </a:rPr>
              <a:t>ARE WE SUCCESSFUL IN ENGAGING CLIENTS WITH THIS APPROACH?</a:t>
            </a:r>
            <a:endParaRPr lang="en-IE" dirty="0">
              <a:solidFill>
                <a:schemeClr val="tx2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9993727"/>
              </p:ext>
            </p:extLst>
          </p:nvPr>
        </p:nvGraphicFramePr>
        <p:xfrm>
          <a:off x="395536" y="1412775"/>
          <a:ext cx="8424936" cy="38884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887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tx2"/>
                </a:solidFill>
              </a:rPr>
              <a:t>WHAT CLIENTS SAY</a:t>
            </a:r>
            <a:endParaRPr lang="en-IE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/>
              <a:t>“When you’re on your own you’re a downer to yourself.  If you can talk to someone you can feel a bit better about yourself. It’s a friendly conversation with someone” </a:t>
            </a:r>
            <a:r>
              <a:rPr lang="en-US" i="1" dirty="0" smtClean="0"/>
              <a:t>(M</a:t>
            </a:r>
            <a:r>
              <a:rPr lang="en-US" i="1" dirty="0"/>
              <a:t>)</a:t>
            </a:r>
            <a:endParaRPr lang="en-IE" dirty="0"/>
          </a:p>
          <a:p>
            <a:r>
              <a:rPr lang="en-US" i="1" dirty="0"/>
              <a:t>I believe that counselling has given me a new lease of life and has enabled me to change for the better.  I have found counselling to be a beautiful experience and would recommend it to anyone who wants or needs support to help change their lives for the better</a:t>
            </a:r>
            <a:r>
              <a:rPr lang="en-US" i="1" dirty="0" smtClean="0"/>
              <a:t>” (K)</a:t>
            </a:r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2255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758</TotalTime>
  <Words>211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 “Listening with heart”  Shaping counselling services to meet client needs. </vt:lpstr>
      <vt:lpstr>SURE STEPS COUNSELLING SERVICE</vt:lpstr>
      <vt:lpstr>WE PROVIDE A SERVICE THAT  IS</vt:lpstr>
      <vt:lpstr>Counselling Services for Homeless People </vt:lpstr>
      <vt:lpstr>FOUR PILLAR APPROACH</vt:lpstr>
      <vt:lpstr>ARE WE SUCCESSFUL IN ENGAGING CLIENTS WITH THIS APPROACH?</vt:lpstr>
      <vt:lpstr>WHAT CLIENTS SAY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Fundraising and Communications Strategy 2013-2016</dc:title>
  <dc:creator>glendawright</dc:creator>
  <cp:lastModifiedBy>Jernstrom, Lina</cp:lastModifiedBy>
  <cp:revision>102</cp:revision>
  <dcterms:created xsi:type="dcterms:W3CDTF">2013-10-21T10:18:53Z</dcterms:created>
  <dcterms:modified xsi:type="dcterms:W3CDTF">2016-09-16T08:20:22Z</dcterms:modified>
</cp:coreProperties>
</file>