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9" r:id="rId6"/>
    <p:sldId id="259" r:id="rId7"/>
    <p:sldId id="273" r:id="rId8"/>
    <p:sldId id="268" r:id="rId9"/>
    <p:sldId id="260" r:id="rId10"/>
    <p:sldId id="263" r:id="rId11"/>
    <p:sldId id="262" r:id="rId12"/>
    <p:sldId id="266" r:id="rId13"/>
    <p:sldId id="267" r:id="rId14"/>
    <p:sldId id="261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75" autoAdjust="0"/>
  </p:normalViewPr>
  <p:slideViewPr>
    <p:cSldViewPr snapToGrid="0" snapToObjects="1">
      <p:cViewPr varScale="1">
        <p:scale>
          <a:sx n="83" d="100"/>
          <a:sy n="83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6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4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69037-C3BC-234E-9195-9646E40E7ABD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43EC-DAAE-AC47-A1FA-B8E0FE217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7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-423003"/>
            <a:ext cx="9011697" cy="77216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Sydney MSIC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 smtClean="0"/>
              <a:t>Dr</a:t>
            </a:r>
            <a:r>
              <a:rPr lang="en-US" dirty="0" smtClean="0"/>
              <a:t> Deirdre </a:t>
            </a:r>
            <a:r>
              <a:rPr lang="en-US" dirty="0" err="1" smtClean="0"/>
              <a:t>Dowdall</a:t>
            </a:r>
            <a:endParaRPr lang="en-US" dirty="0" smtClean="0"/>
          </a:p>
          <a:p>
            <a:pPr algn="r"/>
            <a:r>
              <a:rPr lang="en-US" dirty="0" err="1" smtClean="0"/>
              <a:t>Safetynet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5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opiate analgesics</a:t>
            </a:r>
          </a:p>
          <a:p>
            <a:r>
              <a:rPr lang="en-US" dirty="0"/>
              <a:t>m</a:t>
            </a:r>
            <a:r>
              <a:rPr lang="en-US" dirty="0" smtClean="0"/>
              <a:t>ethadone</a:t>
            </a:r>
          </a:p>
          <a:p>
            <a:r>
              <a:rPr lang="en-US" dirty="0"/>
              <a:t>p</a:t>
            </a:r>
            <a:r>
              <a:rPr lang="en-US" dirty="0" smtClean="0"/>
              <a:t>artner injecting</a:t>
            </a:r>
          </a:p>
          <a:p>
            <a:r>
              <a:rPr lang="en-US" dirty="0"/>
              <a:t>c</a:t>
            </a:r>
            <a:r>
              <a:rPr lang="en-US" dirty="0" smtClean="0"/>
              <a:t>o-morbidities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265" y="1230576"/>
            <a:ext cx="3130866" cy="46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26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 “the nod”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14348729_1125483690864442_148801714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16" y="164538"/>
            <a:ext cx="4685146" cy="65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‘the drop’</a:t>
            </a:r>
            <a:endParaRPr lang="en-US" sz="3200" dirty="0"/>
          </a:p>
        </p:txBody>
      </p:sp>
      <p:pic>
        <p:nvPicPr>
          <p:cNvPr id="4" name="Picture 3" descr="14331546_1125483620864449_3818258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6466"/>
            <a:ext cx="8358251" cy="52413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4304" y="6591864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4348808_1125483610864450_152768344_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2" b="15184"/>
          <a:stretch/>
        </p:blipFill>
        <p:spPr>
          <a:xfrm>
            <a:off x="3085595" y="1580088"/>
            <a:ext cx="3588980" cy="4873631"/>
          </a:xfrm>
        </p:spPr>
      </p:pic>
    </p:spTree>
    <p:extLst>
      <p:ext uri="{BB962C8B-B14F-4D97-AF65-F5344CB8AC3E}">
        <p14:creationId xmlns:p14="http://schemas.microsoft.com/office/powerpoint/2010/main" val="36441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</a:t>
            </a:r>
            <a:r>
              <a:rPr lang="en-US" dirty="0" smtClean="0"/>
              <a:t>ftercare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229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 / coffee</a:t>
            </a:r>
          </a:p>
          <a:p>
            <a:r>
              <a:rPr lang="en-US" sz="2800" dirty="0" err="1" smtClean="0"/>
              <a:t>Counselling</a:t>
            </a:r>
            <a:r>
              <a:rPr lang="en-US" sz="2800" dirty="0" smtClean="0"/>
              <a:t> support</a:t>
            </a:r>
          </a:p>
          <a:p>
            <a:r>
              <a:rPr lang="en-US" sz="2800" dirty="0" smtClean="0"/>
              <a:t>Referral pathways</a:t>
            </a:r>
          </a:p>
          <a:p>
            <a:r>
              <a:rPr lang="en-US" sz="2800" dirty="0" smtClean="0"/>
              <a:t>Homelessness support</a:t>
            </a:r>
          </a:p>
          <a:p>
            <a:r>
              <a:rPr lang="en-US" sz="2800" dirty="0" smtClean="0"/>
              <a:t>Social workers</a:t>
            </a:r>
          </a:p>
          <a:p>
            <a:r>
              <a:rPr lang="en-US" sz="2800" dirty="0" smtClean="0"/>
              <a:t>Mental health workers</a:t>
            </a:r>
            <a:endParaRPr lang="en-US" sz="2800" dirty="0"/>
          </a:p>
        </p:txBody>
      </p:sp>
      <p:pic>
        <p:nvPicPr>
          <p:cNvPr id="5" name="Picture 4" descr="14348694_1125483627531115_157796152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18" y="0"/>
            <a:ext cx="451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Reduce death rate from overdose</a:t>
            </a:r>
          </a:p>
          <a:p>
            <a:r>
              <a:rPr lang="en-US" sz="2800" dirty="0" smtClean="0"/>
              <a:t>Reduce virus transmission</a:t>
            </a:r>
          </a:p>
          <a:p>
            <a:r>
              <a:rPr lang="en-US" sz="2800" dirty="0" smtClean="0"/>
              <a:t>Reduce the problems of drug injecting for communities</a:t>
            </a:r>
          </a:p>
          <a:p>
            <a:r>
              <a:rPr lang="en-US" sz="2800" dirty="0" smtClean="0"/>
              <a:t>Provide a gateway to drug treatment and </a:t>
            </a:r>
            <a:r>
              <a:rPr lang="en-US" sz="2800" dirty="0" err="1" smtClean="0"/>
              <a:t>counselling</a:t>
            </a:r>
            <a:r>
              <a:rPr lang="en-US" sz="2800" dirty="0" smtClean="0"/>
              <a:t> services</a:t>
            </a:r>
          </a:p>
          <a:p>
            <a:r>
              <a:rPr lang="en-US" sz="2800" dirty="0" smtClean="0"/>
              <a:t>Contribute to the body of knowledge re injecting drug misuse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smtClean="0"/>
              <a:t>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7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 proven to reduce overall community deaths from overdose</a:t>
            </a:r>
          </a:p>
          <a:p>
            <a:r>
              <a:rPr lang="en-US" sz="2800" dirty="0" smtClean="0"/>
              <a:t>No effect on virus transmission</a:t>
            </a:r>
          </a:p>
          <a:p>
            <a:r>
              <a:rPr lang="en-US" sz="2800" dirty="0" smtClean="0"/>
              <a:t>Positive effect on public nuisances </a:t>
            </a:r>
          </a:p>
          <a:p>
            <a:pPr lvl="2"/>
            <a:r>
              <a:rPr lang="en-US" dirty="0" smtClean="0"/>
              <a:t>decrease in ambulance callouts</a:t>
            </a:r>
          </a:p>
          <a:p>
            <a:pPr lvl="2"/>
            <a:r>
              <a:rPr lang="en-US" dirty="0" smtClean="0"/>
              <a:t>decrease in discarded syringes</a:t>
            </a:r>
          </a:p>
          <a:p>
            <a:pPr lvl="2"/>
            <a:r>
              <a:rPr lang="en-US" dirty="0" smtClean="0"/>
              <a:t>acceptable to local community and police</a:t>
            </a:r>
          </a:p>
          <a:p>
            <a:r>
              <a:rPr lang="en-US" sz="2800" dirty="0" smtClean="0"/>
              <a:t>Service user benefits: </a:t>
            </a:r>
          </a:p>
          <a:p>
            <a:pPr lvl="2"/>
            <a:r>
              <a:rPr lang="en-US" dirty="0" smtClean="0"/>
              <a:t>70% new to services</a:t>
            </a:r>
          </a:p>
          <a:p>
            <a:pPr lvl="2"/>
            <a:r>
              <a:rPr lang="en-US" dirty="0" smtClean="0"/>
              <a:t>11,600 referrals on to health and SW services by 2015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 $ 2.7 million 2007</a:t>
            </a:r>
          </a:p>
          <a:p>
            <a:r>
              <a:rPr lang="en-US" dirty="0" smtClean="0"/>
              <a:t>Canada:  $3million pa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755"/>
          </a:xfrm>
        </p:spPr>
        <p:txBody>
          <a:bodyPr>
            <a:normAutofit/>
          </a:bodyPr>
          <a:lstStyle/>
          <a:p>
            <a:r>
              <a:rPr lang="en-US" dirty="0" smtClean="0"/>
              <a:t>Supervised injecting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40"/>
            <a:ext cx="8229600" cy="6335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Injecting galleries 1980s – 90s (NY / Sydney)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3139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1986:  A café in Berne became the first legally sanctioned drug consumption facility.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45600"/>
            <a:ext cx="852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1990s: Drug Consumption Rooms open in Germany /  Netherlands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73778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2001: MSIC Sydney opens.  Scientific pilot project.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621240"/>
            <a:ext cx="786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2003:  Vancouver </a:t>
            </a:r>
            <a:r>
              <a:rPr lang="en-US" sz="2400" dirty="0" err="1" smtClean="0"/>
              <a:t>Insite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313737"/>
            <a:ext cx="786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2010:  Consumption rooms in  Denmark, Spain, Norway,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924406"/>
            <a:ext cx="7762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2016: SPOT Boston  (Supportive Place for </a:t>
            </a:r>
            <a:r>
              <a:rPr lang="en-US" sz="2400" dirty="0" err="1" smtClean="0"/>
              <a:t>Obs</a:t>
            </a:r>
            <a:r>
              <a:rPr lang="en-US" sz="2400" dirty="0" smtClean="0"/>
              <a:t> and </a:t>
            </a:r>
            <a:r>
              <a:rPr lang="en-US" sz="2400" dirty="0" err="1" smtClean="0"/>
              <a:t>Tx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64172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0799" y="2434347"/>
            <a:ext cx="914400" cy="42331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1999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3314" y="2456504"/>
            <a:ext cx="914400" cy="40819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14096" y="2485691"/>
            <a:ext cx="921960" cy="40819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32467" y="2536977"/>
            <a:ext cx="921960" cy="40819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201" y="3357671"/>
            <a:ext cx="198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deaths / day from accidental opiate 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6201" y="4452269"/>
            <a:ext cx="158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NSW Dug Summit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46684" y="2722398"/>
            <a:ext cx="8298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6513" y="3357671"/>
            <a:ext cx="154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MSIC opens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9069" y="2722398"/>
            <a:ext cx="72412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01872" y="2697903"/>
            <a:ext cx="8069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1889" y="922786"/>
            <a:ext cx="196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43191" y="3357671"/>
            <a:ext cx="260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KPMG report</a:t>
            </a:r>
          </a:p>
          <a:p>
            <a:r>
              <a:rPr lang="en-US" dirty="0" smtClean="0"/>
              <a:t>Trial status ends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08832" y="3355213"/>
            <a:ext cx="228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millionth injection</a:t>
            </a:r>
          </a:p>
          <a:p>
            <a:r>
              <a:rPr lang="en-US" dirty="0" smtClean="0"/>
              <a:t>No deaths from OD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054236" y="5560843"/>
            <a:ext cx="4937157" cy="1115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History of Sydney MSIC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196066" y="2945169"/>
            <a:ext cx="0" cy="41250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40514" y="2945169"/>
            <a:ext cx="22" cy="4100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74915" y="2945169"/>
            <a:ext cx="14766" cy="4100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451252" y="2945169"/>
            <a:ext cx="1" cy="41250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318782" y="1905480"/>
            <a:ext cx="0" cy="5510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3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0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9" y="1295519"/>
            <a:ext cx="8095596" cy="499140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901295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Access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089" r="26089"/>
          <a:stretch>
            <a:fillRect/>
          </a:stretch>
        </p:blipFill>
        <p:spPr>
          <a:xfrm>
            <a:off x="1063170" y="1240532"/>
            <a:ext cx="7684476" cy="57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eception  /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03" y="1417638"/>
            <a:ext cx="4527082" cy="283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757420"/>
            <a:ext cx="194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ew client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3012720"/>
            <a:ext cx="3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ubsequent visits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01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Injecting Room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7516359" cy="50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Injecting Area</a:t>
            </a:r>
            <a:endParaRPr lang="en-US" dirty="0"/>
          </a:p>
        </p:txBody>
      </p:sp>
      <p:pic>
        <p:nvPicPr>
          <p:cNvPr id="4" name="Picture 3" descr="14287526_1125483634197781_188382626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" y="36936"/>
            <a:ext cx="4585735" cy="6710832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410" y="1985706"/>
            <a:ext cx="4316299" cy="287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60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Injecting 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565" y="1417639"/>
            <a:ext cx="5108435" cy="3249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014" y="1565433"/>
            <a:ext cx="34676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Preparing drugs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Clean equipment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very personal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Injecting any pre obtained drug, </a:t>
            </a:r>
          </a:p>
          <a:p>
            <a:r>
              <a:rPr lang="en-US" dirty="0"/>
              <a:t>h</a:t>
            </a:r>
            <a:r>
              <a:rPr lang="en-US" dirty="0" smtClean="0"/>
              <a:t>eroin, cocaine, prescription pain</a:t>
            </a:r>
          </a:p>
          <a:p>
            <a:r>
              <a:rPr lang="en-US" dirty="0"/>
              <a:t>k</a:t>
            </a:r>
            <a:r>
              <a:rPr lang="en-US" dirty="0" smtClean="0"/>
              <a:t>illers, </a:t>
            </a:r>
            <a:r>
              <a:rPr lang="en-US" dirty="0" err="1" smtClean="0"/>
              <a:t>amphetamines,benzos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6910" y="5434711"/>
            <a:ext cx="332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time trend data on drug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291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Sydney MSIC</vt:lpstr>
      <vt:lpstr>Supervised injecting sites</vt:lpstr>
      <vt:lpstr>PowerPoint Presentation</vt:lpstr>
      <vt:lpstr>Location</vt:lpstr>
      <vt:lpstr>Access</vt:lpstr>
      <vt:lpstr>Reception  / Assessment</vt:lpstr>
      <vt:lpstr>Injecting Room</vt:lpstr>
      <vt:lpstr>                              Injecting Area</vt:lpstr>
      <vt:lpstr>Injecting room</vt:lpstr>
      <vt:lpstr>Patients</vt:lpstr>
      <vt:lpstr>Overdose</vt:lpstr>
      <vt:lpstr>‘the drop’</vt:lpstr>
      <vt:lpstr>PowerPoint Presentation</vt:lpstr>
      <vt:lpstr>Aftercare</vt:lpstr>
      <vt:lpstr>Initial aims</vt:lpstr>
      <vt:lpstr>Evaluation</vt:lpstr>
      <vt:lpstr>Cost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McCaffery</dc:creator>
  <cp:lastModifiedBy>Jernstrom, Lina</cp:lastModifiedBy>
  <cp:revision>28</cp:revision>
  <dcterms:created xsi:type="dcterms:W3CDTF">2016-09-15T18:58:50Z</dcterms:created>
  <dcterms:modified xsi:type="dcterms:W3CDTF">2016-09-16T11:22:55Z</dcterms:modified>
</cp:coreProperties>
</file>